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8" r:id="rId3"/>
    <p:sldId id="261" r:id="rId4"/>
    <p:sldId id="257" r:id="rId5"/>
    <p:sldId id="268" r:id="rId6"/>
    <p:sldId id="270" r:id="rId7"/>
    <p:sldId id="269" r:id="rId8"/>
    <p:sldId id="263" r:id="rId9"/>
    <p:sldId id="259" r:id="rId10"/>
    <p:sldId id="267" r:id="rId11"/>
    <p:sldId id="262" r:id="rId12"/>
    <p:sldId id="265"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4"/>
    <p:restoredTop sz="92574"/>
  </p:normalViewPr>
  <p:slideViewPr>
    <p:cSldViewPr snapToGrid="0" snapToObjects="1">
      <p:cViewPr varScale="1">
        <p:scale>
          <a:sx n="96" d="100"/>
          <a:sy n="96" d="100"/>
        </p:scale>
        <p:origin x="792" y="168"/>
      </p:cViewPr>
      <p:guideLst>
        <p:guide orient="horz" pos="2160"/>
        <p:guide pos="2880"/>
      </p:guideLst>
    </p:cSldViewPr>
  </p:slideViewPr>
  <p:outlineViewPr>
    <p:cViewPr>
      <p:scale>
        <a:sx n="33" d="100"/>
        <a:sy n="33" d="100"/>
      </p:scale>
      <p:origin x="0" y="-30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14904-D241-504A-98E8-46292346A822}" type="datetimeFigureOut">
              <a:rPr lang="en-US" smtClean="0"/>
              <a:t>9/10/19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19F3E-AFB2-4643-9749-32C96C0E07C1}" type="slidenum">
              <a:rPr lang="en-US" smtClean="0"/>
              <a:t>‹#›</a:t>
            </a:fld>
            <a:endParaRPr lang="en-US"/>
          </a:p>
        </p:txBody>
      </p:sp>
    </p:spTree>
    <p:extLst>
      <p:ext uri="{BB962C8B-B14F-4D97-AF65-F5344CB8AC3E}">
        <p14:creationId xmlns:p14="http://schemas.microsoft.com/office/powerpoint/2010/main" val="30750330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5" name="Footer Placeholder 4"/>
          <p:cNvSpPr>
            <a:spLocks noGrp="1"/>
          </p:cNvSpPr>
          <p:nvPr>
            <p:ph type="ftr" sz="quarter" idx="11"/>
          </p:nvPr>
        </p:nvSpPr>
        <p:spPr>
          <a:xfrm>
            <a:off x="3124200" y="6161442"/>
            <a:ext cx="2895600" cy="365125"/>
          </a:xfrm>
          <a:prstGeom prst="rect">
            <a:avLst/>
          </a:prstGeom>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6639264" y="6161442"/>
            <a:ext cx="2133600" cy="365125"/>
          </a:xfrm>
          <a:prstGeom prst="rect">
            <a:avLst/>
          </a:prstGeom>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81549" y="2844532"/>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60378" y="6161442"/>
            <a:ext cx="2133600" cy="365125"/>
          </a:xfrm>
          <a:prstGeom prst="rect">
            <a:avLst/>
          </a:prstGeom>
        </p:spPr>
        <p:txBody>
          <a:bodyPr/>
          <a:lstStyle/>
          <a:p>
            <a:fld id="{0461895A-832A-4167-BE9B-7448CA062309}" type="datetime1">
              <a:rPr lang="en-US" smtClean="0"/>
              <a:pPr/>
              <a:t>9/10/19</a:t>
            </a:fld>
            <a:endParaRPr lang="en-US"/>
          </a:p>
        </p:txBody>
      </p:sp>
      <p:sp>
        <p:nvSpPr>
          <p:cNvPr id="5" name="Footer Placeholder 4"/>
          <p:cNvSpPr>
            <a:spLocks noGrp="1"/>
          </p:cNvSpPr>
          <p:nvPr>
            <p:ph type="ftr" sz="quarter" idx="11"/>
          </p:nvPr>
        </p:nvSpPr>
        <p:spPr>
          <a:xfrm>
            <a:off x="3124200" y="61614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60378" y="6161442"/>
            <a:ext cx="2133600" cy="365125"/>
          </a:xfrm>
          <a:prstGeom prst="rect">
            <a:avLst/>
          </a:prstGeom>
        </p:spPr>
        <p:txBody>
          <a:bodyPr/>
          <a:lstStyle/>
          <a:p>
            <a:fld id="{227571FF-D602-4BB6-9683-7A1E909D4296}" type="datetime1">
              <a:rPr lang="en-US" smtClean="0"/>
              <a:pPr/>
              <a:t>9/10/19</a:t>
            </a:fld>
            <a:endParaRPr lang="en-US"/>
          </a:p>
        </p:txBody>
      </p:sp>
      <p:sp>
        <p:nvSpPr>
          <p:cNvPr id="5" name="Footer Placeholder 4"/>
          <p:cNvSpPr>
            <a:spLocks noGrp="1"/>
          </p:cNvSpPr>
          <p:nvPr>
            <p:ph type="ftr" sz="quarter" idx="11"/>
          </p:nvPr>
        </p:nvSpPr>
        <p:spPr>
          <a:xfrm>
            <a:off x="3124200" y="61614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87774"/>
            <a:ext cx="7745505" cy="3877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0146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60378" y="6161442"/>
            <a:ext cx="2133600" cy="365125"/>
          </a:xfrm>
          <a:prstGeom prst="rect">
            <a:avLst/>
          </a:prstGeom>
        </p:spPr>
        <p:txBody>
          <a:bodyPr/>
          <a:lstStyle/>
          <a:p>
            <a:fld id="{D242B6C6-10FF-4510-A888-F0B9C6A788B0}" type="datetime1">
              <a:rPr lang="en-US" smtClean="0"/>
              <a:pPr/>
              <a:t>9/10/19</a:t>
            </a:fld>
            <a:endParaRPr lang="en-US"/>
          </a:p>
        </p:txBody>
      </p:sp>
      <p:sp>
        <p:nvSpPr>
          <p:cNvPr id="5" name="Footer Placeholder 4"/>
          <p:cNvSpPr>
            <a:spLocks noGrp="1"/>
          </p:cNvSpPr>
          <p:nvPr>
            <p:ph type="ftr" sz="quarter" idx="11"/>
          </p:nvPr>
        </p:nvSpPr>
        <p:spPr>
          <a:xfrm>
            <a:off x="3124200" y="61614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60378" y="6161442"/>
            <a:ext cx="2133600" cy="365125"/>
          </a:xfrm>
          <a:prstGeom prst="rect">
            <a:avLst/>
          </a:prstGeom>
        </p:spPr>
        <p:txBody>
          <a:bodyPr/>
          <a:lstStyle/>
          <a:p>
            <a:fld id="{C2847B31-A4E1-4FCE-8661-5EC33A675437}" type="datetime1">
              <a:rPr lang="en-US" smtClean="0"/>
              <a:pPr/>
              <a:t>9/10/19</a:t>
            </a:fld>
            <a:endParaRPr lang="en-US"/>
          </a:p>
        </p:txBody>
      </p:sp>
      <p:sp>
        <p:nvSpPr>
          <p:cNvPr id="6" name="Footer Placeholder 5"/>
          <p:cNvSpPr>
            <a:spLocks noGrp="1"/>
          </p:cNvSpPr>
          <p:nvPr>
            <p:ph type="ftr" sz="quarter" idx="11"/>
          </p:nvPr>
        </p:nvSpPr>
        <p:spPr>
          <a:xfrm>
            <a:off x="3124200" y="61614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60378" y="6161442"/>
            <a:ext cx="2133600" cy="365125"/>
          </a:xfrm>
          <a:prstGeom prst="rect">
            <a:avLst/>
          </a:prstGeom>
        </p:spPr>
        <p:txBody>
          <a:bodyPr/>
          <a:lstStyle/>
          <a:p>
            <a:fld id="{7CAD832D-B7F8-4A85-B115-3F84BE9AC26D}" type="datetime1">
              <a:rPr lang="en-US" smtClean="0"/>
              <a:pPr/>
              <a:t>9/10/19</a:t>
            </a:fld>
            <a:endParaRPr lang="en-US"/>
          </a:p>
        </p:txBody>
      </p:sp>
      <p:sp>
        <p:nvSpPr>
          <p:cNvPr id="8" name="Footer Placeholder 7"/>
          <p:cNvSpPr>
            <a:spLocks noGrp="1"/>
          </p:cNvSpPr>
          <p:nvPr>
            <p:ph type="ftr" sz="quarter" idx="11"/>
          </p:nvPr>
        </p:nvSpPr>
        <p:spPr>
          <a:xfrm>
            <a:off x="3124200" y="6161442"/>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60378" y="6161442"/>
            <a:ext cx="2133600" cy="365125"/>
          </a:xfrm>
          <a:prstGeom prst="rect">
            <a:avLst/>
          </a:prstGeom>
        </p:spPr>
        <p:txBody>
          <a:bodyPr/>
          <a:lstStyle/>
          <a:p>
            <a:fld id="{E10B34F3-05F7-41C1-B84E-68CE2E00C83C}" type="datetime1">
              <a:rPr lang="en-US" smtClean="0"/>
              <a:pPr/>
              <a:t>9/10/19</a:t>
            </a:fld>
            <a:endParaRPr lang="en-US"/>
          </a:p>
        </p:txBody>
      </p:sp>
      <p:sp>
        <p:nvSpPr>
          <p:cNvPr id="4" name="Footer Placeholder 3"/>
          <p:cNvSpPr>
            <a:spLocks noGrp="1"/>
          </p:cNvSpPr>
          <p:nvPr>
            <p:ph type="ftr" sz="quarter" idx="11"/>
          </p:nvPr>
        </p:nvSpPr>
        <p:spPr>
          <a:xfrm>
            <a:off x="3124200" y="616144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60378" y="6161442"/>
            <a:ext cx="2133600" cy="365125"/>
          </a:xfrm>
          <a:prstGeom prst="rect">
            <a:avLst/>
          </a:prstGeom>
        </p:spPr>
        <p:txBody>
          <a:bodyPr/>
          <a:lstStyle/>
          <a:p>
            <a:fld id="{B8D47F82-2B2E-4837-B3AB-C94C672FBECB}" type="datetime1">
              <a:rPr lang="en-US" smtClean="0"/>
              <a:pPr/>
              <a:t>9/10/19</a:t>
            </a:fld>
            <a:endParaRPr lang="en-US"/>
          </a:p>
        </p:txBody>
      </p:sp>
      <p:sp>
        <p:nvSpPr>
          <p:cNvPr id="3" name="Footer Placeholder 2"/>
          <p:cNvSpPr>
            <a:spLocks noGrp="1"/>
          </p:cNvSpPr>
          <p:nvPr>
            <p:ph type="ftr" sz="quarter" idx="11"/>
          </p:nvPr>
        </p:nvSpPr>
        <p:spPr>
          <a:xfrm>
            <a:off x="3124200" y="616144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60378" y="6161442"/>
            <a:ext cx="2133600" cy="365125"/>
          </a:xfrm>
          <a:prstGeom prst="rect">
            <a:avLst/>
          </a:prstGeom>
        </p:spPr>
        <p:txBody>
          <a:bodyPr/>
          <a:lstStyle/>
          <a:p>
            <a:fld id="{81E57738-F4B0-48EA-9B71-E0F723F8BF6C}" type="datetime1">
              <a:rPr lang="en-US" smtClean="0"/>
              <a:pPr/>
              <a:t>9/10/19</a:t>
            </a:fld>
            <a:endParaRPr lang="en-US"/>
          </a:p>
        </p:txBody>
      </p:sp>
      <p:sp>
        <p:nvSpPr>
          <p:cNvPr id="6" name="Footer Placeholder 5"/>
          <p:cNvSpPr>
            <a:spLocks noGrp="1"/>
          </p:cNvSpPr>
          <p:nvPr>
            <p:ph type="ftr" sz="quarter" idx="11"/>
          </p:nvPr>
        </p:nvSpPr>
        <p:spPr>
          <a:xfrm>
            <a:off x="3124200" y="61614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60378" y="6161442"/>
            <a:ext cx="2133600" cy="365125"/>
          </a:xfrm>
          <a:prstGeom prst="rect">
            <a:avLst/>
          </a:prstGeom>
        </p:spPr>
        <p:txBody>
          <a:bodyPr/>
          <a:lstStyle/>
          <a:p>
            <a:fld id="{E600D5EF-7D26-425F-8C45-B9312ACE18BC}" type="datetime1">
              <a:rPr lang="en-US" smtClean="0"/>
              <a:pPr/>
              <a:t>9/10/19</a:t>
            </a:fld>
            <a:endParaRPr lang="en-US"/>
          </a:p>
        </p:txBody>
      </p:sp>
      <p:sp>
        <p:nvSpPr>
          <p:cNvPr id="6" name="Footer Placeholder 5"/>
          <p:cNvSpPr>
            <a:spLocks noGrp="1"/>
          </p:cNvSpPr>
          <p:nvPr>
            <p:ph type="ftr" sz="quarter" idx="11"/>
          </p:nvPr>
        </p:nvSpPr>
        <p:spPr>
          <a:xfrm>
            <a:off x="3124200" y="61614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39264" y="6161442"/>
            <a:ext cx="2133600" cy="365125"/>
          </a:xfrm>
          <a:prstGeom prst="rect">
            <a:avLst/>
          </a:prstGeom>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ggiesScienceConnection.weebly.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ggiesScienceConnection.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to Intermediate Science</a:t>
            </a:r>
          </a:p>
        </p:txBody>
      </p:sp>
      <p:sp>
        <p:nvSpPr>
          <p:cNvPr id="3" name="Subtitle 2"/>
          <p:cNvSpPr>
            <a:spLocks noGrp="1"/>
          </p:cNvSpPr>
          <p:nvPr>
            <p:ph type="subTitle" idx="1"/>
          </p:nvPr>
        </p:nvSpPr>
        <p:spPr/>
        <p:txBody>
          <a:bodyPr/>
          <a:lstStyle/>
          <a:p>
            <a:r>
              <a:rPr lang="en-US" dirty="0"/>
              <a:t>There are informational overviews on </a:t>
            </a:r>
            <a:r>
              <a:rPr lang="en-US" dirty="0" err="1"/>
              <a:t>MaggiesScienceConnection.weebly.com</a:t>
            </a:r>
            <a:r>
              <a:rPr lang="en-US" dirty="0"/>
              <a:t> </a:t>
            </a:r>
          </a:p>
        </p:txBody>
      </p:sp>
    </p:spTree>
    <p:extLst>
      <p:ext uri="{BB962C8B-B14F-4D97-AF65-F5344CB8AC3E}">
        <p14:creationId xmlns:p14="http://schemas.microsoft.com/office/powerpoint/2010/main" val="1352747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327" y="1858746"/>
            <a:ext cx="8689026" cy="4522949"/>
          </a:xfrm>
        </p:spPr>
        <p:txBody>
          <a:bodyPr>
            <a:normAutofit fontScale="92500" lnSpcReduction="10000"/>
          </a:bodyPr>
          <a:lstStyle/>
          <a:p>
            <a:r>
              <a:rPr lang="en-US" b="1" dirty="0"/>
              <a:t>All</a:t>
            </a:r>
            <a:r>
              <a:rPr lang="en-US" dirty="0"/>
              <a:t> homework is recorded on </a:t>
            </a:r>
            <a:r>
              <a:rPr lang="en-US" dirty="0" err="1"/>
              <a:t>EAGLEnet</a:t>
            </a:r>
            <a:r>
              <a:rPr lang="en-US" dirty="0"/>
              <a:t> Click on assignment for details</a:t>
            </a:r>
          </a:p>
          <a:p>
            <a:r>
              <a:rPr lang="en-US" dirty="0" err="1"/>
              <a:t>Eaglenet</a:t>
            </a:r>
            <a:endParaRPr lang="en-US" dirty="0"/>
          </a:p>
          <a:p>
            <a:pPr lvl="1"/>
            <a:r>
              <a:rPr lang="en-US" dirty="0"/>
              <a:t>No entry = I haven’t entered it yet</a:t>
            </a:r>
            <a:r>
              <a:rPr lang="is-IS" dirty="0"/>
              <a:t>…</a:t>
            </a:r>
            <a:r>
              <a:rPr lang="en-US" dirty="0">
                <a:solidFill>
                  <a:schemeClr val="accent1">
                    <a:lumMod val="60000"/>
                    <a:lumOff val="40000"/>
                  </a:schemeClr>
                </a:solidFill>
              </a:rPr>
              <a:t>don’t worry</a:t>
            </a:r>
          </a:p>
          <a:p>
            <a:pPr lvl="1"/>
            <a:r>
              <a:rPr lang="en-US" dirty="0"/>
              <a:t>1 = all done</a:t>
            </a:r>
            <a:r>
              <a:rPr lang="is-IS" dirty="0"/>
              <a:t>…..</a:t>
            </a:r>
            <a:r>
              <a:rPr lang="is-IS" dirty="0">
                <a:solidFill>
                  <a:schemeClr val="accent1">
                    <a:lumMod val="60000"/>
                    <a:lumOff val="40000"/>
                  </a:schemeClr>
                </a:solidFill>
              </a:rPr>
              <a:t>YAY!</a:t>
            </a:r>
            <a:endParaRPr lang="en-US" dirty="0">
              <a:solidFill>
                <a:schemeClr val="accent1">
                  <a:lumMod val="60000"/>
                  <a:lumOff val="40000"/>
                </a:schemeClr>
              </a:solidFill>
            </a:endParaRPr>
          </a:p>
          <a:p>
            <a:pPr lvl="1"/>
            <a:r>
              <a:rPr lang="en-US" dirty="0"/>
              <a:t>Incomplete = Sent back for revisions</a:t>
            </a:r>
            <a:r>
              <a:rPr lang="is-IS" dirty="0"/>
              <a:t>…</a:t>
            </a:r>
            <a:r>
              <a:rPr lang="is-IS" dirty="0">
                <a:solidFill>
                  <a:schemeClr val="accent1">
                    <a:lumMod val="60000"/>
                    <a:lumOff val="40000"/>
                  </a:schemeClr>
                </a:solidFill>
              </a:rPr>
              <a:t>.</a:t>
            </a:r>
            <a:r>
              <a:rPr lang="en-US" dirty="0">
                <a:solidFill>
                  <a:schemeClr val="accent1">
                    <a:lumMod val="60000"/>
                    <a:lumOff val="40000"/>
                  </a:schemeClr>
                </a:solidFill>
              </a:rPr>
              <a:t>don’t worry</a:t>
            </a:r>
          </a:p>
          <a:p>
            <a:pPr lvl="1"/>
            <a:r>
              <a:rPr lang="en-US" dirty="0"/>
              <a:t>M = missing</a:t>
            </a:r>
            <a:r>
              <a:rPr lang="is-IS" dirty="0"/>
              <a:t>…</a:t>
            </a:r>
            <a:r>
              <a:rPr lang="is-IS" dirty="0">
                <a:solidFill>
                  <a:schemeClr val="accent1">
                    <a:lumMod val="60000"/>
                    <a:lumOff val="40000"/>
                  </a:schemeClr>
                </a:solidFill>
              </a:rPr>
              <a:t>DO worry</a:t>
            </a:r>
            <a:endParaRPr lang="en-US" dirty="0">
              <a:solidFill>
                <a:schemeClr val="accent1">
                  <a:lumMod val="60000"/>
                  <a:lumOff val="40000"/>
                </a:schemeClr>
              </a:solidFill>
            </a:endParaRPr>
          </a:p>
          <a:p>
            <a:r>
              <a:rPr lang="en-US" dirty="0"/>
              <a:t>Google Classroom questions associated with ‘weekly’ MSC reading &amp; class discussion – GC sends an email, too!</a:t>
            </a:r>
          </a:p>
          <a:p>
            <a:r>
              <a:rPr lang="en-US" dirty="0"/>
              <a:t>All paper homework </a:t>
            </a:r>
            <a:r>
              <a:rPr lang="en-US" b="1" dirty="0"/>
              <a:t>MUST</a:t>
            </a:r>
            <a:r>
              <a:rPr lang="en-US" dirty="0"/>
              <a:t> return to science binder</a:t>
            </a:r>
          </a:p>
          <a:p>
            <a:r>
              <a:rPr lang="en-US" dirty="0"/>
              <a:t>Science binders </a:t>
            </a:r>
            <a:r>
              <a:rPr lang="en-US" b="1" dirty="0"/>
              <a:t>do not </a:t>
            </a:r>
            <a:r>
              <a:rPr lang="en-US" dirty="0"/>
              <a:t>leave classroom except to prep for tests</a:t>
            </a:r>
          </a:p>
          <a:p>
            <a:r>
              <a:rPr lang="en-US" dirty="0"/>
              <a:t>Let your child make mistakes! That’s how they learn!</a:t>
            </a:r>
          </a:p>
        </p:txBody>
      </p:sp>
      <p:sp>
        <p:nvSpPr>
          <p:cNvPr id="3" name="Title 2"/>
          <p:cNvSpPr>
            <a:spLocks noGrp="1"/>
          </p:cNvSpPr>
          <p:nvPr>
            <p:ph type="title"/>
          </p:nvPr>
        </p:nvSpPr>
        <p:spPr/>
        <p:txBody>
          <a:bodyPr/>
          <a:lstStyle/>
          <a:p>
            <a:r>
              <a:rPr lang="en-US" sz="4800" dirty="0"/>
              <a:t>Homework</a:t>
            </a:r>
          </a:p>
        </p:txBody>
      </p:sp>
    </p:spTree>
    <p:extLst>
      <p:ext uri="{BB962C8B-B14F-4D97-AF65-F5344CB8AC3E}">
        <p14:creationId xmlns:p14="http://schemas.microsoft.com/office/powerpoint/2010/main" val="51212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2">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 calcmode="lin" valueType="num">
                                      <p:cBhvr>
                                        <p:cTn id="7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815" y="1787774"/>
            <a:ext cx="8658050" cy="3877815"/>
          </a:xfrm>
        </p:spPr>
        <p:txBody>
          <a:bodyPr>
            <a:normAutofit/>
          </a:bodyPr>
          <a:lstStyle/>
          <a:p>
            <a:r>
              <a:rPr lang="en-US" dirty="0"/>
              <a:t>NO GRADES (</a:t>
            </a:r>
            <a:r>
              <a:rPr lang="en-US" i="1" dirty="0"/>
              <a:t>despite what </a:t>
            </a:r>
            <a:r>
              <a:rPr lang="en-US" i="1" dirty="0" err="1"/>
              <a:t>EAGLEnet</a:t>
            </a:r>
            <a:r>
              <a:rPr lang="en-US" i="1" dirty="0"/>
              <a:t> says</a:t>
            </a:r>
            <a:r>
              <a:rPr lang="en-US" dirty="0"/>
              <a:t>)</a:t>
            </a:r>
          </a:p>
          <a:p>
            <a:r>
              <a:rPr lang="en-US" dirty="0"/>
              <a:t>Learning to be more detailed in observations &amp; explanations, so students will be asked to revise</a:t>
            </a:r>
          </a:p>
          <a:p>
            <a:r>
              <a:rPr lang="en-US" dirty="0"/>
              <a:t>Assessment includes class participation, effort, teamwork, observational skills, problem solving,  timeliness and neatness, behavior</a:t>
            </a:r>
          </a:p>
          <a:p>
            <a:r>
              <a:rPr lang="en-US" dirty="0"/>
              <a:t>Quizzes show percentage correct – sign &amp; return</a:t>
            </a:r>
          </a:p>
          <a:p>
            <a:pPr lvl="1"/>
            <a:endParaRPr lang="en-US" dirty="0"/>
          </a:p>
          <a:p>
            <a:pPr lvl="1"/>
            <a:endParaRPr lang="en-US" dirty="0"/>
          </a:p>
          <a:p>
            <a:endParaRPr lang="en-US" dirty="0"/>
          </a:p>
          <a:p>
            <a:endParaRPr lang="en-US" dirty="0"/>
          </a:p>
        </p:txBody>
      </p:sp>
      <p:sp>
        <p:nvSpPr>
          <p:cNvPr id="3" name="Title 2"/>
          <p:cNvSpPr>
            <a:spLocks noGrp="1"/>
          </p:cNvSpPr>
          <p:nvPr>
            <p:ph type="title"/>
          </p:nvPr>
        </p:nvSpPr>
        <p:spPr/>
        <p:txBody>
          <a:bodyPr/>
          <a:lstStyle/>
          <a:p>
            <a:r>
              <a:rPr lang="en-US" dirty="0"/>
              <a:t>Assessment</a:t>
            </a:r>
          </a:p>
        </p:txBody>
      </p:sp>
    </p:spTree>
    <p:extLst>
      <p:ext uri="{BB962C8B-B14F-4D97-AF65-F5344CB8AC3E}">
        <p14:creationId xmlns:p14="http://schemas.microsoft.com/office/powerpoint/2010/main" val="73097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Lab day volunteers (Signup Genius)</a:t>
            </a:r>
          </a:p>
          <a:p>
            <a:r>
              <a:rPr lang="en-US" dirty="0"/>
              <a:t>Help with downloading &amp; editing photos on Snapshot Wisconsin</a:t>
            </a:r>
          </a:p>
          <a:p>
            <a:r>
              <a:rPr lang="en-US" dirty="0"/>
              <a:t>Help with </a:t>
            </a:r>
            <a:r>
              <a:rPr lang="en-US" dirty="0" err="1"/>
              <a:t>iNaturalist</a:t>
            </a:r>
            <a:r>
              <a:rPr lang="en-US" dirty="0"/>
              <a:t> (3/4’s)</a:t>
            </a:r>
          </a:p>
          <a:p>
            <a:endParaRPr lang="en-US" dirty="0"/>
          </a:p>
        </p:txBody>
      </p:sp>
      <p:sp>
        <p:nvSpPr>
          <p:cNvPr id="3" name="Title 2"/>
          <p:cNvSpPr>
            <a:spLocks noGrp="1"/>
          </p:cNvSpPr>
          <p:nvPr>
            <p:ph type="title"/>
          </p:nvPr>
        </p:nvSpPr>
        <p:spPr/>
        <p:txBody>
          <a:bodyPr/>
          <a:lstStyle/>
          <a:p>
            <a:r>
              <a:rPr lang="en-US" dirty="0"/>
              <a:t>Volunteer Opportunities</a:t>
            </a:r>
          </a:p>
        </p:txBody>
      </p:sp>
    </p:spTree>
    <p:extLst>
      <p:ext uri="{BB962C8B-B14F-4D97-AF65-F5344CB8AC3E}">
        <p14:creationId xmlns:p14="http://schemas.microsoft.com/office/powerpoint/2010/main" val="1490847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iPads &amp; </a:t>
            </a:r>
            <a:r>
              <a:rPr lang="en-US" dirty="0" err="1"/>
              <a:t>iNaturalist</a:t>
            </a:r>
            <a:r>
              <a:rPr lang="en-US" dirty="0"/>
              <a:t> (3/4’s)</a:t>
            </a:r>
          </a:p>
          <a:p>
            <a:r>
              <a:rPr lang="en-US" dirty="0"/>
              <a:t>Trail camera – Snapshot Wisconsin</a:t>
            </a:r>
          </a:p>
          <a:p>
            <a:r>
              <a:rPr lang="en-US" dirty="0"/>
              <a:t>Critters &amp; habitats</a:t>
            </a:r>
          </a:p>
        </p:txBody>
      </p:sp>
      <p:sp>
        <p:nvSpPr>
          <p:cNvPr id="3" name="Title 2"/>
          <p:cNvSpPr>
            <a:spLocks noGrp="1"/>
          </p:cNvSpPr>
          <p:nvPr>
            <p:ph type="title"/>
          </p:nvPr>
        </p:nvSpPr>
        <p:spPr/>
        <p:txBody>
          <a:bodyPr/>
          <a:lstStyle/>
          <a:p>
            <a:r>
              <a:rPr lang="en-US" dirty="0"/>
              <a:t>Fun things to mention</a:t>
            </a:r>
          </a:p>
        </p:txBody>
      </p:sp>
    </p:spTree>
    <p:extLst>
      <p:ext uri="{BB962C8B-B14F-4D97-AF65-F5344CB8AC3E}">
        <p14:creationId xmlns:p14="http://schemas.microsoft.com/office/powerpoint/2010/main" val="25452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to Junior 3/4 Science</a:t>
            </a:r>
          </a:p>
        </p:txBody>
      </p:sp>
      <p:sp>
        <p:nvSpPr>
          <p:cNvPr id="5" name="Subtitle 2"/>
          <p:cNvSpPr txBox="1">
            <a:spLocks/>
          </p:cNvSpPr>
          <p:nvPr/>
        </p:nvSpPr>
        <p:spPr>
          <a:xfrm>
            <a:off x="1524000" y="392026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r>
              <a:rPr lang="en-US" dirty="0"/>
              <a:t>There are informational overviews on </a:t>
            </a:r>
            <a:r>
              <a:rPr lang="en-US" dirty="0" err="1"/>
              <a:t>MaggiesScienceConnection.weebly.com</a:t>
            </a:r>
            <a:r>
              <a:rPr lang="en-US" dirty="0"/>
              <a:t> </a:t>
            </a:r>
          </a:p>
          <a:p>
            <a:r>
              <a:rPr lang="en-US" dirty="0"/>
              <a:t>This slide presentation is also linked to </a:t>
            </a:r>
          </a:p>
          <a:p>
            <a:r>
              <a:rPr lang="en-US" dirty="0">
                <a:hlinkClick r:id="rId2" action="ppaction://hlinkfile"/>
              </a:rPr>
              <a:t>MaggiesScienceConnection.weebly.com</a:t>
            </a:r>
            <a:endParaRPr lang="en-US" dirty="0"/>
          </a:p>
        </p:txBody>
      </p:sp>
    </p:spTree>
    <p:extLst>
      <p:ext uri="{BB962C8B-B14F-4D97-AF65-F5344CB8AC3E}">
        <p14:creationId xmlns:p14="http://schemas.microsoft.com/office/powerpoint/2010/main" val="303522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5862" y="1787774"/>
            <a:ext cx="8812933" cy="3877815"/>
          </a:xfrm>
        </p:spPr>
        <p:txBody>
          <a:bodyPr>
            <a:normAutofit/>
          </a:bodyPr>
          <a:lstStyle/>
          <a:p>
            <a:r>
              <a:rPr lang="en-US" dirty="0"/>
              <a:t>10</a:t>
            </a:r>
            <a:r>
              <a:rPr lang="en-US" baseline="30000" dirty="0"/>
              <a:t>th</a:t>
            </a:r>
            <a:r>
              <a:rPr lang="en-US" dirty="0"/>
              <a:t> year teaching at Eagle</a:t>
            </a:r>
          </a:p>
          <a:p>
            <a:r>
              <a:rPr lang="en-US" dirty="0"/>
              <a:t>Former Eagle parent, aide &amp; substitute teacher (20 years!)</a:t>
            </a:r>
          </a:p>
          <a:p>
            <a:r>
              <a:rPr lang="en-US" dirty="0"/>
              <a:t>Part-time teacher, part-time farmer</a:t>
            </a:r>
          </a:p>
          <a:p>
            <a:r>
              <a:rPr lang="en-US" dirty="0"/>
              <a:t>Side-kick &amp; unofficial school mascot</a:t>
            </a:r>
            <a:r>
              <a:rPr lang="is-IS" dirty="0"/>
              <a:t>…Darcy</a:t>
            </a:r>
            <a:endParaRPr lang="en-US" dirty="0"/>
          </a:p>
          <a:p>
            <a:r>
              <a:rPr lang="en-US" dirty="0"/>
              <a:t>Further back….</a:t>
            </a:r>
          </a:p>
          <a:p>
            <a:pPr lvl="1"/>
            <a:r>
              <a:rPr lang="en-US" dirty="0"/>
              <a:t>B.S. &amp; Ph.D. in Biochemistry (UC Davis &amp; Tufts)</a:t>
            </a:r>
          </a:p>
          <a:p>
            <a:pPr lvl="1"/>
            <a:r>
              <a:rPr lang="en-US" dirty="0"/>
              <a:t>Researcher, </a:t>
            </a:r>
            <a:r>
              <a:rPr lang="en-US" dirty="0" err="1"/>
              <a:t>Synergen</a:t>
            </a:r>
            <a:r>
              <a:rPr lang="en-US" dirty="0"/>
              <a:t>, Boulder, CO</a:t>
            </a:r>
          </a:p>
          <a:p>
            <a:pPr lvl="1"/>
            <a:r>
              <a:rPr lang="en-US" dirty="0"/>
              <a:t>Director, Tech Transfer UW Biotechnology Center</a:t>
            </a:r>
          </a:p>
          <a:p>
            <a:pPr lvl="1"/>
            <a:r>
              <a:rPr lang="en-US" dirty="0"/>
              <a:t>Co-Founder/Director Ophidian Pharmaceuticals</a:t>
            </a:r>
          </a:p>
          <a:p>
            <a:endParaRPr lang="en-US" dirty="0"/>
          </a:p>
        </p:txBody>
      </p:sp>
      <p:sp>
        <p:nvSpPr>
          <p:cNvPr id="3" name="Title 2"/>
          <p:cNvSpPr>
            <a:spLocks noGrp="1"/>
          </p:cNvSpPr>
          <p:nvPr>
            <p:ph type="title"/>
          </p:nvPr>
        </p:nvSpPr>
        <p:spPr/>
        <p:txBody>
          <a:bodyPr/>
          <a:lstStyle/>
          <a:p>
            <a:r>
              <a:rPr lang="en-US" dirty="0"/>
              <a:t>HI!, I’m Maggie</a:t>
            </a:r>
          </a:p>
        </p:txBody>
      </p:sp>
      <p:pic>
        <p:nvPicPr>
          <p:cNvPr id="4" name="Picture 3" descr="3793496.jpg"/>
          <p:cNvPicPr>
            <a:picLocks noChangeAspect="1"/>
          </p:cNvPicPr>
          <p:nvPr/>
        </p:nvPicPr>
        <p:blipFill rotWithShape="1">
          <a:blip r:embed="rId2">
            <a:extLst>
              <a:ext uri="{28A0092B-C50C-407E-A947-70E740481C1C}">
                <a14:useLocalDpi xmlns:a14="http://schemas.microsoft.com/office/drawing/2010/main" val="0"/>
              </a:ext>
            </a:extLst>
          </a:blip>
          <a:srcRect l="5516" r="4113" b="9887"/>
          <a:stretch/>
        </p:blipFill>
        <p:spPr>
          <a:xfrm>
            <a:off x="5796116" y="2945064"/>
            <a:ext cx="3202679" cy="2584707"/>
          </a:xfrm>
          <a:prstGeom prst="rect">
            <a:avLst/>
          </a:prstGeom>
        </p:spPr>
      </p:pic>
    </p:spTree>
    <p:extLst>
      <p:ext uri="{BB962C8B-B14F-4D97-AF65-F5344CB8AC3E}">
        <p14:creationId xmlns:p14="http://schemas.microsoft.com/office/powerpoint/2010/main" val="382040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dissolv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
                                            <p:txEl>
                                              <p:pRg st="4" end="4"/>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p:cTn id="43"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2">
                                            <p:txEl>
                                              <p:pRg st="5" end="5"/>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p:cTn id="4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2">
                                            <p:txEl>
                                              <p:pRg st="6" end="6"/>
                                            </p:txEl>
                                          </p:spTgt>
                                        </p:tgtEl>
                                      </p:cBhvr>
                                    </p:animEffect>
                                  </p:childTnLst>
                                </p:cTn>
                              </p:par>
                            </p:childTnLst>
                          </p:cTn>
                        </p:par>
                        <p:par>
                          <p:cTn id="51" fill="hold">
                            <p:stCondLst>
                              <p:cond delay="500"/>
                            </p:stCondLst>
                            <p:childTnLst>
                              <p:par>
                                <p:cTn id="52" presetID="1" presetClass="exit" presetSubtype="0" fill="hold" nodeType="afterEffect">
                                  <p:stCondLst>
                                    <p:cond delay="0"/>
                                  </p:stCondLst>
                                  <p:childTnLst>
                                    <p:set>
                                      <p:cBhvr>
                                        <p:cTn id="53" dur="1" fill="hold">
                                          <p:stCondLst>
                                            <p:cond delay="0"/>
                                          </p:stCondLst>
                                        </p:cTn>
                                        <p:tgtEl>
                                          <p:spTgt spid="4"/>
                                        </p:tgtEl>
                                        <p:attrNameLst>
                                          <p:attrName>style.visibility</p:attrName>
                                        </p:attrNameLst>
                                      </p:cBhvr>
                                      <p:to>
                                        <p:strVal val="hidden"/>
                                      </p:to>
                                    </p:set>
                                  </p:childTnLst>
                                </p:cTn>
                              </p:par>
                              <p:par>
                                <p:cTn id="54" presetID="53" presetClass="entr" presetSubtype="16" fill="hold" grpId="0" nodeType="with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p:cTn id="61"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3 major Intermediate units</a:t>
            </a:r>
          </a:p>
          <a:p>
            <a:pPr lvl="1"/>
            <a:r>
              <a:rPr lang="en-US" dirty="0"/>
              <a:t>Ecology</a:t>
            </a:r>
          </a:p>
          <a:p>
            <a:pPr lvl="2"/>
            <a:r>
              <a:rPr lang="en-US" dirty="0"/>
              <a:t>habitats, food chains &amp; webs, trophic pyramid, hierarchy of complexity</a:t>
            </a:r>
          </a:p>
          <a:p>
            <a:pPr lvl="1"/>
            <a:r>
              <a:rPr lang="en-US" dirty="0"/>
              <a:t>Earth Structures</a:t>
            </a:r>
          </a:p>
          <a:p>
            <a:pPr lvl="2"/>
            <a:r>
              <a:rPr lang="en-US" dirty="0"/>
              <a:t>Big Bang theory, density, convection, plate tectonics, volcanoes &amp; earthquakes</a:t>
            </a:r>
          </a:p>
          <a:p>
            <a:pPr lvl="1"/>
            <a:r>
              <a:rPr lang="en-US" dirty="0"/>
              <a:t>Magnetism &amp; Electricity</a:t>
            </a:r>
          </a:p>
          <a:p>
            <a:pPr lvl="2"/>
            <a:r>
              <a:rPr lang="en-US" dirty="0"/>
              <a:t>Basic magnetism &amp; orienteering</a:t>
            </a:r>
          </a:p>
          <a:p>
            <a:pPr lvl="2"/>
            <a:r>
              <a:rPr lang="en-US" dirty="0"/>
              <a:t>Basic atomic structure, electron flow, series &amp; parallel circuits</a:t>
            </a:r>
          </a:p>
          <a:p>
            <a:pPr lvl="1"/>
            <a:endParaRPr lang="en-US" dirty="0"/>
          </a:p>
        </p:txBody>
      </p:sp>
      <p:sp>
        <p:nvSpPr>
          <p:cNvPr id="3" name="Title 2"/>
          <p:cNvSpPr>
            <a:spLocks noGrp="1"/>
          </p:cNvSpPr>
          <p:nvPr>
            <p:ph type="title"/>
          </p:nvPr>
        </p:nvSpPr>
        <p:spPr/>
        <p:txBody>
          <a:bodyPr/>
          <a:lstStyle/>
          <a:p>
            <a:r>
              <a:rPr lang="en-US" sz="4400" dirty="0"/>
              <a:t>Intermediate Topics/Units</a:t>
            </a:r>
          </a:p>
        </p:txBody>
      </p:sp>
    </p:spTree>
    <p:extLst>
      <p:ext uri="{BB962C8B-B14F-4D97-AF65-F5344CB8AC3E}">
        <p14:creationId xmlns:p14="http://schemas.microsoft.com/office/powerpoint/2010/main" val="320584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1350" y="1876597"/>
            <a:ext cx="8611584" cy="4609653"/>
          </a:xfrm>
        </p:spPr>
        <p:txBody>
          <a:bodyPr>
            <a:normAutofit lnSpcReduction="10000"/>
          </a:bodyPr>
          <a:lstStyle/>
          <a:p>
            <a:r>
              <a:rPr lang="en-US" dirty="0"/>
              <a:t>Biodiversity &amp; Interdependence </a:t>
            </a:r>
          </a:p>
          <a:p>
            <a:pPr lvl="1"/>
            <a:r>
              <a:rPr lang="en-US" dirty="0"/>
              <a:t>Observe &amp; compare biodiversity (BD) in different ecosystems (</a:t>
            </a:r>
            <a:r>
              <a:rPr lang="en-US" dirty="0" err="1"/>
              <a:t>Bioblitz</a:t>
            </a:r>
            <a:r>
              <a:rPr lang="en-US" dirty="0"/>
              <a:t> &amp; </a:t>
            </a:r>
            <a:r>
              <a:rPr lang="en-US" dirty="0" err="1"/>
              <a:t>iNaturalist</a:t>
            </a:r>
            <a:r>
              <a:rPr lang="en-US" dirty="0"/>
              <a:t>)</a:t>
            </a:r>
          </a:p>
          <a:p>
            <a:pPr lvl="1"/>
            <a:r>
              <a:rPr lang="en-US" dirty="0"/>
              <a:t>Why is BD important – organism interdependencies</a:t>
            </a:r>
          </a:p>
          <a:p>
            <a:pPr lvl="1"/>
            <a:r>
              <a:rPr lang="en-US" dirty="0"/>
              <a:t>What threatens BD &amp; how to preserve it</a:t>
            </a:r>
          </a:p>
          <a:p>
            <a:r>
              <a:rPr lang="en-US" dirty="0"/>
              <a:t>Geology (Crystals, Minerals &amp; Rocks)</a:t>
            </a:r>
          </a:p>
          <a:p>
            <a:pPr lvl="1"/>
            <a:r>
              <a:rPr lang="en-US" dirty="0"/>
              <a:t>Making &amp; understanding crystal structure</a:t>
            </a:r>
          </a:p>
          <a:p>
            <a:pPr lvl="1"/>
            <a:r>
              <a:rPr lang="en-US" dirty="0"/>
              <a:t>Properties of minerals</a:t>
            </a:r>
          </a:p>
          <a:p>
            <a:pPr lvl="1"/>
            <a:r>
              <a:rPr lang="en-US" dirty="0"/>
              <a:t>Tie in tectonic plate theory with rock cycle</a:t>
            </a:r>
          </a:p>
          <a:p>
            <a:r>
              <a:rPr lang="en-US" dirty="0"/>
              <a:t>Light</a:t>
            </a:r>
          </a:p>
          <a:p>
            <a:pPr lvl="1"/>
            <a:r>
              <a:rPr lang="en-US" dirty="0"/>
              <a:t>Reflection, refraction, lenses, how eyes work</a:t>
            </a:r>
          </a:p>
          <a:p>
            <a:pPr lvl="1"/>
            <a:r>
              <a:rPr lang="en-US" dirty="0"/>
              <a:t>Exploring misconceptions! So much fun!</a:t>
            </a:r>
          </a:p>
          <a:p>
            <a:pPr lvl="1"/>
            <a:endParaRPr lang="en-US" dirty="0"/>
          </a:p>
        </p:txBody>
      </p:sp>
      <p:sp>
        <p:nvSpPr>
          <p:cNvPr id="3" name="Title 2"/>
          <p:cNvSpPr>
            <a:spLocks noGrp="1"/>
          </p:cNvSpPr>
          <p:nvPr>
            <p:ph type="title"/>
          </p:nvPr>
        </p:nvSpPr>
        <p:spPr/>
        <p:txBody>
          <a:bodyPr/>
          <a:lstStyle/>
          <a:p>
            <a:r>
              <a:rPr lang="en-US" sz="4400" dirty="0"/>
              <a:t>3 Major Jr. 3/4 Topics</a:t>
            </a:r>
          </a:p>
        </p:txBody>
      </p:sp>
    </p:spTree>
    <p:extLst>
      <p:ext uri="{BB962C8B-B14F-4D97-AF65-F5344CB8AC3E}">
        <p14:creationId xmlns:p14="http://schemas.microsoft.com/office/powerpoint/2010/main" val="387357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2">
                                            <p:txEl>
                                              <p:pRg st="1" end="1"/>
                                            </p:txEl>
                                          </p:spTgt>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2">
                                            <p:txEl>
                                              <p:pRg st="3" end="3"/>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2">
                                            <p:txEl>
                                              <p:pRg st="5" end="5"/>
                                            </p:txEl>
                                          </p:spTgt>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2">
                                            <p:txEl>
                                              <p:pRg st="6" end="6"/>
                                            </p:txEl>
                                          </p:spTgt>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2">
                                            <p:txEl>
                                              <p:pRg st="7" end="7"/>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
                                            <p:txEl>
                                              <p:pRg st="8" end="8"/>
                                            </p:txEl>
                                          </p:spTgt>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2">
                                            <p:txEl>
                                              <p:pRg st="9" end="9"/>
                                            </p:txEl>
                                          </p:spTgt>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2">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AA76C-F85E-E04E-86E1-F8D5555A24EE}"/>
              </a:ext>
            </a:extLst>
          </p:cNvPr>
          <p:cNvSpPr>
            <a:spLocks noGrp="1"/>
          </p:cNvSpPr>
          <p:nvPr>
            <p:ph idx="1"/>
          </p:nvPr>
        </p:nvSpPr>
        <p:spPr>
          <a:xfrm>
            <a:off x="0" y="2305878"/>
            <a:ext cx="9037983" cy="3737113"/>
          </a:xfrm>
        </p:spPr>
        <p:txBody>
          <a:bodyPr>
            <a:normAutofit lnSpcReduction="10000"/>
          </a:bodyPr>
          <a:lstStyle/>
          <a:p>
            <a:r>
              <a:rPr lang="en-US" dirty="0"/>
              <a:t>Science department is aligning its curriculum with NGSS standards developed for science teaching</a:t>
            </a:r>
          </a:p>
          <a:p>
            <a:pPr lvl="0"/>
            <a:r>
              <a:rPr lang="en-US" dirty="0"/>
              <a:t> “The framework emphasizes that competence in science develops cumulatively over time and increases in sophistication and power.” Students intermediate steps along this path may not reflect accurate scientific understanding, but they will reflect increasingly sophisticated approximations of scientific explanations of phenomena.</a:t>
            </a:r>
          </a:p>
          <a:p>
            <a:pPr lvl="0"/>
            <a:r>
              <a:rPr lang="en-US" dirty="0"/>
              <a:t>Learning progressions are not always in line with grade standards because your students are gifted!</a:t>
            </a:r>
          </a:p>
          <a:p>
            <a:endParaRPr lang="en-US" dirty="0"/>
          </a:p>
        </p:txBody>
      </p:sp>
      <p:sp>
        <p:nvSpPr>
          <p:cNvPr id="3" name="Title 2">
            <a:extLst>
              <a:ext uri="{FF2B5EF4-FFF2-40B4-BE49-F238E27FC236}">
                <a16:creationId xmlns:a16="http://schemas.microsoft.com/office/drawing/2014/main" id="{17113D45-A01E-5F4B-AF74-6FE2984C88A9}"/>
              </a:ext>
            </a:extLst>
          </p:cNvPr>
          <p:cNvSpPr>
            <a:spLocks noGrp="1"/>
          </p:cNvSpPr>
          <p:nvPr>
            <p:ph type="title"/>
          </p:nvPr>
        </p:nvSpPr>
        <p:spPr>
          <a:xfrm>
            <a:off x="688491" y="570155"/>
            <a:ext cx="7756262" cy="1735723"/>
          </a:xfrm>
        </p:spPr>
        <p:txBody>
          <a:bodyPr/>
          <a:lstStyle/>
          <a:p>
            <a:r>
              <a:rPr lang="en-US" dirty="0"/>
              <a:t>Next Generation Science Standards (NGSS)</a:t>
            </a:r>
          </a:p>
        </p:txBody>
      </p:sp>
    </p:spTree>
    <p:extLst>
      <p:ext uri="{BB962C8B-B14F-4D97-AF65-F5344CB8AC3E}">
        <p14:creationId xmlns:p14="http://schemas.microsoft.com/office/powerpoint/2010/main" val="492088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327" y="1772284"/>
            <a:ext cx="8766468" cy="3958851"/>
          </a:xfrm>
        </p:spPr>
        <p:txBody>
          <a:bodyPr/>
          <a:lstStyle/>
          <a:p>
            <a:r>
              <a:rPr lang="en-US" dirty="0"/>
              <a:t>Developing in class &amp; homework routines</a:t>
            </a:r>
          </a:p>
          <a:p>
            <a:r>
              <a:rPr lang="en-US" dirty="0"/>
              <a:t>Making detailed observations</a:t>
            </a:r>
          </a:p>
          <a:p>
            <a:r>
              <a:rPr lang="en-US" dirty="0"/>
              <a:t>Writing complete &amp; detailed explanations – full sentences!</a:t>
            </a:r>
          </a:p>
          <a:p>
            <a:r>
              <a:rPr lang="en-US" dirty="0"/>
              <a:t>Participating in class discussion (asking questions, critical thinking, teamwork)</a:t>
            </a:r>
          </a:p>
          <a:p>
            <a:r>
              <a:rPr lang="en-US" dirty="0"/>
              <a:t>Preparing for and taking quizzes &amp; tests</a:t>
            </a:r>
          </a:p>
          <a:p>
            <a:r>
              <a:rPr lang="en-US" dirty="0" err="1"/>
              <a:t>Metacognative</a:t>
            </a:r>
            <a:r>
              <a:rPr lang="en-US" dirty="0"/>
              <a:t> self assessment</a:t>
            </a:r>
          </a:p>
          <a:p>
            <a:r>
              <a:rPr lang="en-US" dirty="0"/>
              <a:t>Setting goals &amp; strategies for achieving them</a:t>
            </a:r>
          </a:p>
        </p:txBody>
      </p:sp>
      <p:sp>
        <p:nvSpPr>
          <p:cNvPr id="3" name="Title 2"/>
          <p:cNvSpPr>
            <a:spLocks noGrp="1"/>
          </p:cNvSpPr>
          <p:nvPr>
            <p:ph type="title"/>
          </p:nvPr>
        </p:nvSpPr>
        <p:spPr>
          <a:xfrm>
            <a:off x="108418" y="89979"/>
            <a:ext cx="8890377" cy="1397017"/>
          </a:xfrm>
        </p:spPr>
        <p:txBody>
          <a:bodyPr/>
          <a:lstStyle/>
          <a:p>
            <a:r>
              <a:rPr lang="en-US" sz="4800" dirty="0"/>
              <a:t>It’s not just content</a:t>
            </a:r>
            <a:r>
              <a:rPr lang="is-IS" sz="4800" dirty="0"/>
              <a:t>…</a:t>
            </a:r>
            <a:r>
              <a:rPr lang="en-US" sz="4800" dirty="0"/>
              <a:t>it’s skills</a:t>
            </a:r>
          </a:p>
        </p:txBody>
      </p:sp>
      <p:sp>
        <p:nvSpPr>
          <p:cNvPr id="4" name="Title 2"/>
          <p:cNvSpPr txBox="1">
            <a:spLocks/>
          </p:cNvSpPr>
          <p:nvPr/>
        </p:nvSpPr>
        <p:spPr>
          <a:xfrm>
            <a:off x="108418" y="5307463"/>
            <a:ext cx="8890377" cy="1397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a:t>Be patient</a:t>
            </a:r>
            <a:r>
              <a:rPr lang="is-IS" sz="4800" dirty="0"/>
              <a:t>….this takes years!</a:t>
            </a:r>
            <a:endParaRPr lang="en-US" sz="4800" dirty="0"/>
          </a:p>
        </p:txBody>
      </p:sp>
    </p:spTree>
    <p:extLst>
      <p:ext uri="{BB962C8B-B14F-4D97-AF65-F5344CB8AC3E}">
        <p14:creationId xmlns:p14="http://schemas.microsoft.com/office/powerpoint/2010/main" val="183215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par>
                                <p:cTn id="17" presetID="1" presetClass="exit" presetSubtype="0" fill="hold"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2">
                                            <p:txEl>
                                              <p:pRg st="2" end="2"/>
                                            </p:txEl>
                                          </p:spTgt>
                                        </p:tgtEl>
                                      </p:cBhvr>
                                    </p:animEffect>
                                  </p:childTnLst>
                                </p:cTn>
                              </p:par>
                              <p:par>
                                <p:cTn id="26" presetID="1" presetClass="exit" presetSubtype="0" fill="hold" nodeType="withEffect">
                                  <p:stCondLst>
                                    <p:cond delay="0"/>
                                  </p:stCondLst>
                                  <p:childTnLst>
                                    <p:set>
                                      <p:cBhvr>
                                        <p:cTn id="27" dur="1" fill="hold">
                                          <p:stCondLst>
                                            <p:cond delay="0"/>
                                          </p:stCondLst>
                                        </p:cTn>
                                        <p:tgtEl>
                                          <p:spTgt spid="2">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
                                            <p:txEl>
                                              <p:pRg st="3" end="3"/>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p:cTn id="4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2">
                                            <p:txEl>
                                              <p:pRg st="4" end="4"/>
                                            </p:txEl>
                                          </p:spTgt>
                                        </p:tgtEl>
                                      </p:cBhvr>
                                    </p:animEffect>
                                  </p:childTnLst>
                                </p:cTn>
                              </p:par>
                              <p:par>
                                <p:cTn id="44" presetID="1" presetClass="exit" presetSubtype="0" fill="hold" nodeType="withEffect">
                                  <p:stCondLst>
                                    <p:cond delay="0"/>
                                  </p:stCondLst>
                                  <p:childTnLst>
                                    <p:set>
                                      <p:cBhvr>
                                        <p:cTn id="45" dur="1" fill="hold">
                                          <p:stCondLst>
                                            <p:cond delay="0"/>
                                          </p:stCondLst>
                                        </p:cTn>
                                        <p:tgtEl>
                                          <p:spTgt spid="2">
                                            <p:txEl>
                                              <p:pRg st="3" end="3"/>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 calcmode="lin" valueType="num">
                                      <p:cBhvr>
                                        <p:cTn id="50"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2" dur="500"/>
                                        <p:tgtEl>
                                          <p:spTgt spid="2">
                                            <p:txEl>
                                              <p:pRg st="5" end="5"/>
                                            </p:txEl>
                                          </p:spTgt>
                                        </p:tgtEl>
                                      </p:cBhvr>
                                    </p:animEffect>
                                  </p:childTnLst>
                                </p:cTn>
                              </p:par>
                              <p:par>
                                <p:cTn id="53" presetID="1" presetClass="exit" presetSubtype="0" fill="hold" nodeType="withEffect">
                                  <p:stCondLst>
                                    <p:cond delay="0"/>
                                  </p:stCondLst>
                                  <p:childTnLst>
                                    <p:set>
                                      <p:cBhvr>
                                        <p:cTn id="54" dur="1" fill="hold">
                                          <p:stCondLst>
                                            <p:cond delay="0"/>
                                          </p:stCondLst>
                                        </p:cTn>
                                        <p:tgtEl>
                                          <p:spTgt spid="2">
                                            <p:txEl>
                                              <p:pRg st="4" end="4"/>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
                                            <p:txEl>
                                              <p:pRg st="6" end="6"/>
                                            </p:txEl>
                                          </p:spTgt>
                                        </p:tgtEl>
                                        <p:attrNameLst>
                                          <p:attrName>style.visibility</p:attrName>
                                        </p:attrNameLst>
                                      </p:cBhvr>
                                      <p:to>
                                        <p:strVal val="visible"/>
                                      </p:to>
                                    </p:set>
                                    <p:anim calcmode="lin" valueType="num">
                                      <p:cBhvr>
                                        <p:cTn id="5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6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61" dur="500"/>
                                        <p:tgtEl>
                                          <p:spTgt spid="2">
                                            <p:txEl>
                                              <p:pRg st="6" end="6"/>
                                            </p:txEl>
                                          </p:spTgt>
                                        </p:tgtEl>
                                      </p:cBhvr>
                                    </p:animEffect>
                                  </p:childTnLst>
                                </p:cTn>
                              </p:par>
                              <p:par>
                                <p:cTn id="62" presetID="1" presetClass="exit" presetSubtype="0" fill="hold" nodeType="withEffect">
                                  <p:stCondLst>
                                    <p:cond delay="0"/>
                                  </p:stCondLst>
                                  <p:childTnLst>
                                    <p:set>
                                      <p:cBhvr>
                                        <p:cTn id="63" dur="1" fill="hold">
                                          <p:stCondLst>
                                            <p:cond delay="0"/>
                                          </p:stCondLst>
                                        </p:cTn>
                                        <p:tgtEl>
                                          <p:spTgt spid="2">
                                            <p:txEl>
                                              <p:pRg st="5" end="5"/>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4">
                                            <p:txEl>
                                              <p:pRg st="0" end="0"/>
                                            </p:txEl>
                                          </p:spTgt>
                                        </p:tgtEl>
                                        <p:attrNameLst>
                                          <p:attrName>style.visibility</p:attrName>
                                        </p:attrNameLst>
                                      </p:cBhvr>
                                      <p:to>
                                        <p:strVal val="visible"/>
                                      </p:to>
                                    </p:set>
                                    <p:anim calcmode="lin" valueType="num">
                                      <p:cBhvr>
                                        <p:cTn id="6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4">
                                            <p:txEl>
                                              <p:pRg st="0" end="0"/>
                                            </p:txEl>
                                          </p:spTgt>
                                        </p:tgtEl>
                                      </p:cBhvr>
                                    </p:animEffect>
                                  </p:childTnLst>
                                </p:cTn>
                              </p:par>
                              <p:par>
                                <p:cTn id="71" presetID="1" presetClass="exit" presetSubtype="0" fill="hold" nodeType="withEffect">
                                  <p:stCondLst>
                                    <p:cond delay="0"/>
                                  </p:stCondLst>
                                  <p:childTnLst>
                                    <p:set>
                                      <p:cBhvr>
                                        <p:cTn id="72" dur="1" fill="hold">
                                          <p:stCondLst>
                                            <p:cond delay="0"/>
                                          </p:stCondLst>
                                        </p:cTn>
                                        <p:tgtEl>
                                          <p:spTgt spid="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Look at whiteboard!</a:t>
            </a:r>
          </a:p>
          <a:p>
            <a:r>
              <a:rPr lang="en-US" dirty="0"/>
              <a:t>Homework goes in bin on west counter</a:t>
            </a:r>
          </a:p>
          <a:p>
            <a:r>
              <a:rPr lang="en-US" dirty="0"/>
              <a:t>Pick up Science Binder (SB)</a:t>
            </a:r>
          </a:p>
          <a:p>
            <a:r>
              <a:rPr lang="en-US" dirty="0"/>
              <a:t>New worksheets logged in T.O.C.</a:t>
            </a:r>
          </a:p>
          <a:p>
            <a:r>
              <a:rPr lang="en-US" dirty="0"/>
              <a:t>New homework logged in assignment notebook</a:t>
            </a:r>
          </a:p>
          <a:p>
            <a:r>
              <a:rPr lang="en-US" dirty="0"/>
              <a:t>Where’s your safety buddy?</a:t>
            </a:r>
          </a:p>
        </p:txBody>
      </p:sp>
      <p:sp>
        <p:nvSpPr>
          <p:cNvPr id="3" name="Title 2"/>
          <p:cNvSpPr>
            <a:spLocks noGrp="1"/>
          </p:cNvSpPr>
          <p:nvPr>
            <p:ph type="title"/>
          </p:nvPr>
        </p:nvSpPr>
        <p:spPr/>
        <p:txBody>
          <a:bodyPr/>
          <a:lstStyle/>
          <a:p>
            <a:r>
              <a:rPr lang="en-US" dirty="0"/>
              <a:t>Routine</a:t>
            </a:r>
          </a:p>
        </p:txBody>
      </p:sp>
    </p:spTree>
    <p:extLst>
      <p:ext uri="{BB962C8B-B14F-4D97-AF65-F5344CB8AC3E}">
        <p14:creationId xmlns:p14="http://schemas.microsoft.com/office/powerpoint/2010/main" val="282123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787774"/>
            <a:ext cx="8219670" cy="3877815"/>
          </a:xfrm>
        </p:spPr>
        <p:txBody>
          <a:bodyPr>
            <a:normAutofit fontScale="85000" lnSpcReduction="10000"/>
          </a:bodyPr>
          <a:lstStyle/>
          <a:p>
            <a:r>
              <a:rPr lang="en-US" dirty="0"/>
              <a:t>We go outside!</a:t>
            </a:r>
          </a:p>
          <a:p>
            <a:pPr lvl="1"/>
            <a:r>
              <a:rPr lang="en-US" dirty="0"/>
              <a:t>Wear sturdy, CLOSED-TOED shoes, long pants &amp; proper outwear on science days – </a:t>
            </a:r>
            <a:r>
              <a:rPr lang="en-US" i="1" dirty="0"/>
              <a:t>especially</a:t>
            </a:r>
            <a:r>
              <a:rPr lang="en-US" dirty="0"/>
              <a:t> lab days</a:t>
            </a:r>
          </a:p>
          <a:p>
            <a:r>
              <a:rPr lang="en-US" dirty="0"/>
              <a:t>No textbook (MSC) – </a:t>
            </a:r>
            <a:r>
              <a:rPr lang="en-US" dirty="0">
                <a:hlinkClick r:id="rId2" action="ppaction://hlinkfile"/>
              </a:rPr>
              <a:t>MaggiesScienceConnection@weebly.com</a:t>
            </a:r>
            <a:endParaRPr lang="en-US" dirty="0"/>
          </a:p>
          <a:p>
            <a:r>
              <a:rPr lang="en-US" dirty="0"/>
              <a:t>Homework </a:t>
            </a:r>
            <a:r>
              <a:rPr lang="en-US" b="1" i="1" dirty="0"/>
              <a:t>typically</a:t>
            </a:r>
            <a:r>
              <a:rPr lang="en-US" dirty="0"/>
              <a:t> assigned weekly; often due 1</a:t>
            </a:r>
            <a:r>
              <a:rPr lang="en-US" baseline="30000" dirty="0"/>
              <a:t>st</a:t>
            </a:r>
            <a:r>
              <a:rPr lang="en-US" dirty="0"/>
              <a:t> class of week.</a:t>
            </a:r>
          </a:p>
          <a:p>
            <a:pPr lvl="1"/>
            <a:r>
              <a:rPr lang="en-US" dirty="0"/>
              <a:t>There </a:t>
            </a:r>
            <a:r>
              <a:rPr lang="en-US" b="1" dirty="0"/>
              <a:t>ARE</a:t>
            </a:r>
            <a:r>
              <a:rPr lang="en-US" dirty="0"/>
              <a:t> exceptions!!</a:t>
            </a:r>
          </a:p>
          <a:p>
            <a:r>
              <a:rPr lang="en-US" dirty="0"/>
              <a:t>There will be quizzes</a:t>
            </a:r>
          </a:p>
          <a:p>
            <a:r>
              <a:rPr lang="en-US" sz="3000" b="1" dirty="0"/>
              <a:t>Do NOT throw out homework!!! </a:t>
            </a:r>
            <a:br>
              <a:rPr lang="en-US" sz="3000" b="1" dirty="0"/>
            </a:br>
            <a:r>
              <a:rPr lang="en-US" sz="3000" b="1" dirty="0"/>
              <a:t>Return to science binder.</a:t>
            </a:r>
          </a:p>
          <a:p>
            <a:r>
              <a:rPr lang="en-US" dirty="0"/>
              <a:t>I have </a:t>
            </a:r>
            <a:r>
              <a:rPr lang="en-US" b="1" dirty="0"/>
              <a:t>un</a:t>
            </a:r>
            <a:r>
              <a:rPr lang="en-US" dirty="0"/>
              <a:t>reliable home internet – email outside school hours is </a:t>
            </a:r>
            <a:r>
              <a:rPr lang="en-US" dirty="0" err="1"/>
              <a:t>intermittant</a:t>
            </a:r>
            <a:endParaRPr lang="en-US" sz="2000" dirty="0"/>
          </a:p>
        </p:txBody>
      </p:sp>
      <p:sp>
        <p:nvSpPr>
          <p:cNvPr id="3" name="Title 2"/>
          <p:cNvSpPr>
            <a:spLocks noGrp="1"/>
          </p:cNvSpPr>
          <p:nvPr>
            <p:ph type="title"/>
          </p:nvPr>
        </p:nvSpPr>
        <p:spPr>
          <a:xfrm>
            <a:off x="0" y="570156"/>
            <a:ext cx="9144000" cy="1054250"/>
          </a:xfrm>
        </p:spPr>
        <p:txBody>
          <a:bodyPr/>
          <a:lstStyle/>
          <a:p>
            <a:r>
              <a:rPr lang="en-US" sz="4800" dirty="0"/>
              <a:t>Frequently Asked Questions</a:t>
            </a:r>
          </a:p>
        </p:txBody>
      </p:sp>
    </p:spTree>
    <p:extLst>
      <p:ext uri="{BB962C8B-B14F-4D97-AF65-F5344CB8AC3E}">
        <p14:creationId xmlns:p14="http://schemas.microsoft.com/office/powerpoint/2010/main" val="369983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3252</TotalTime>
  <Words>688</Words>
  <Application>Microsoft Macintosh PowerPoint</Application>
  <PresentationFormat>On-screen Show (4:3)</PresentationFormat>
  <Paragraphs>92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Book Antiqua</vt:lpstr>
      <vt:lpstr>Calibri</vt:lpstr>
      <vt:lpstr>Wingdings</vt:lpstr>
      <vt:lpstr>Hardcover</vt:lpstr>
      <vt:lpstr>Welcome to Intermediate Science</vt:lpstr>
      <vt:lpstr>Welcome to Junior 3/4 Science</vt:lpstr>
      <vt:lpstr>HI!, I’m Maggie</vt:lpstr>
      <vt:lpstr>Intermediate Topics/Units</vt:lpstr>
      <vt:lpstr>3 Major Jr. 3/4 Topics</vt:lpstr>
      <vt:lpstr>Next Generation Science Standards (NGSS)</vt:lpstr>
      <vt:lpstr>It’s not just content…it’s skills</vt:lpstr>
      <vt:lpstr>Routine</vt:lpstr>
      <vt:lpstr>Frequently Asked Questions</vt:lpstr>
      <vt:lpstr>Homework</vt:lpstr>
      <vt:lpstr>Assessment</vt:lpstr>
      <vt:lpstr>Volunteer Opportunities</vt:lpstr>
      <vt:lpstr>Fun things to mention</vt:lpstr>
    </vt:vector>
  </TitlesOfParts>
  <Company>Eagle School of Madison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Intermediate Science</dc:title>
  <dc:creator>Maggie van Boldrik</dc:creator>
  <cp:lastModifiedBy>Microsoft Office User</cp:lastModifiedBy>
  <cp:revision>39</cp:revision>
  <dcterms:created xsi:type="dcterms:W3CDTF">2014-09-10T22:02:20Z</dcterms:created>
  <dcterms:modified xsi:type="dcterms:W3CDTF">2019-09-10T23:24:57Z</dcterms:modified>
</cp:coreProperties>
</file>